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15"/>
  </p:notesMasterIdLst>
  <p:sldIdLst>
    <p:sldId id="257" r:id="rId2"/>
    <p:sldId id="355" r:id="rId3"/>
    <p:sldId id="354" r:id="rId4"/>
    <p:sldId id="361" r:id="rId5"/>
    <p:sldId id="364" r:id="rId6"/>
    <p:sldId id="362" r:id="rId7"/>
    <p:sldId id="365" r:id="rId8"/>
    <p:sldId id="357" r:id="rId9"/>
    <p:sldId id="358" r:id="rId10"/>
    <p:sldId id="356" r:id="rId11"/>
    <p:sldId id="359" r:id="rId12"/>
    <p:sldId id="360" r:id="rId13"/>
    <p:sldId id="341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80808"/>
    <a:srgbClr val="2C778C"/>
    <a:srgbClr val="FFFF00"/>
    <a:srgbClr val="000000"/>
    <a:srgbClr val="CC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76" autoAdjust="0"/>
    <p:restoredTop sz="94660"/>
  </p:normalViewPr>
  <p:slideViewPr>
    <p:cSldViewPr>
      <p:cViewPr>
        <p:scale>
          <a:sx n="76" d="100"/>
          <a:sy n="76" d="100"/>
        </p:scale>
        <p:origin x="-690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66CD5A8D-6948-426D-B764-CA7673973DC1}" type="datetimeFigureOut">
              <a:rPr lang="ru-RU"/>
              <a:pPr>
                <a:defRPr/>
              </a:pPr>
              <a:t>21.02.2018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FADEDBAB-F1F6-4216-A33B-B7ECB49A6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4330CA0-2FED-452F-BDF4-7BA728A3CBFF}" type="slidenum">
              <a:rPr lang="ru-RU">
                <a:cs typeface="Arial" charset="0"/>
              </a:rPr>
              <a:pPr/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9BFB6-558B-4660-86E3-817EA76E38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53B61-0C7E-43C5-85DE-F71A608999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09FC4-6B19-434D-A40B-FE448162A7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B4E92-D01E-4256-9FBC-D596A50BA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5D1F4-6428-4F67-A6DE-0419C5C438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F0E71-0136-4685-8CA4-4AA749248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C7105-C122-4205-9CA6-9CCD1E118E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113F4-DF60-4D0B-9ACC-1A36A380F3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2A85E-A1CF-4512-AB70-18F8639BC8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33982-3487-4ABB-A926-AD9885A8AD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55DCE-02F6-48E4-981E-443919927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58783795-8BEC-4BDF-A381-52C32A33C9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24" r:id="rId3"/>
    <p:sldLayoutId id="2147483723" r:id="rId4"/>
    <p:sldLayoutId id="2147483722" r:id="rId5"/>
    <p:sldLayoutId id="2147483721" r:id="rId6"/>
    <p:sldLayoutId id="2147483720" r:id="rId7"/>
    <p:sldLayoutId id="2147483719" r:id="rId8"/>
    <p:sldLayoutId id="2147483718" r:id="rId9"/>
    <p:sldLayoutId id="2147483717" r:id="rId10"/>
    <p:sldLayoutId id="21474837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Прямоуг. 10"/>
          <p:cNvSpPr>
            <a:spLocks noGrp="1" noChangeArrowheads="1"/>
          </p:cNvSpPr>
          <p:nvPr>
            <p:ph type="title"/>
          </p:nvPr>
        </p:nvSpPr>
        <p:spPr>
          <a:xfrm>
            <a:off x="0" y="2708275"/>
            <a:ext cx="9144000" cy="1789113"/>
          </a:xfrm>
        </p:spPr>
        <p:txBody>
          <a:bodyPr anchorCtr="1"/>
          <a:lstStyle/>
          <a:p>
            <a:pPr eaLnBrk="1" hangingPunct="1">
              <a:defRPr/>
            </a:pPr>
            <a:r>
              <a:rPr lang="ru-RU" alt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ДВИЖЕНИЕ ИСКУССТВЕННЫХ СПУТНИКОВ И КОСМИЧЕСКИХ АППАРАТОВ В СОЛНЕЧНОЙ СИСТЕМЕ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2"/>
          <p:cNvSpPr>
            <a:spLocks noChangeArrowheads="1"/>
          </p:cNvSpPr>
          <p:nvPr/>
        </p:nvSpPr>
        <p:spPr bwMode="auto">
          <a:xfrm>
            <a:off x="250825" y="260350"/>
            <a:ext cx="8785225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ru-RU" sz="1800"/>
              <a:t>Возможность создания искусственного спутника Земли те­оретически обосновал Ньютон. Он показал, что существует такая горизонтально направленная скорость, при которой тело будет прибли­жаться к Земле вследствие ее притяжения как раз на столько, на сколько из-за кривизны поверхности нашей планеты оно будет от нее удаляться.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800" b="1"/>
              <a:t>Минимальную скорость, при которой тело, движущееся горизонтально над поверхностью планеты, не упадёт на неё, а будет двигаться по круговой орбите, на­зывают </a:t>
            </a:r>
            <a:r>
              <a:rPr lang="ru-RU" sz="1800" b="1" i="1">
                <a:solidFill>
                  <a:srgbClr val="C00000"/>
                </a:solidFill>
              </a:rPr>
              <a:t>первой космической </a:t>
            </a:r>
            <a:r>
              <a:rPr lang="ru-RU" sz="1800" b="1"/>
              <a:t>(или </a:t>
            </a:r>
            <a:r>
              <a:rPr lang="ru-RU" sz="1800" b="1" i="1">
                <a:solidFill>
                  <a:srgbClr val="C00000"/>
                </a:solidFill>
              </a:rPr>
              <a:t>круговой</a:t>
            </a:r>
            <a:r>
              <a:rPr lang="ru-RU" sz="1800" b="1"/>
              <a:t>).</a:t>
            </a:r>
            <a:endParaRPr lang="ru-RU" sz="2000" b="1"/>
          </a:p>
        </p:txBody>
      </p:sp>
      <p:grpSp>
        <p:nvGrpSpPr>
          <p:cNvPr id="15362" name="Группа 15"/>
          <p:cNvGrpSpPr>
            <a:grpSpLocks/>
          </p:cNvGrpSpPr>
          <p:nvPr/>
        </p:nvGrpSpPr>
        <p:grpSpPr bwMode="auto">
          <a:xfrm>
            <a:off x="179388" y="2924175"/>
            <a:ext cx="3960812" cy="2520950"/>
            <a:chOff x="370334" y="3356987"/>
            <a:chExt cx="4057657" cy="3197821"/>
          </a:xfrm>
        </p:grpSpPr>
        <p:pic>
          <p:nvPicPr>
            <p:cNvPr id="15364" name="Picture 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0334" y="3356987"/>
              <a:ext cx="4057657" cy="3197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Прямая со стрелкой 7"/>
            <p:cNvCxnSpPr/>
            <p:nvPr/>
          </p:nvCxnSpPr>
          <p:spPr>
            <a:xfrm>
              <a:off x="2447139" y="5036447"/>
              <a:ext cx="931879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>
              <a:off x="3372513" y="5036447"/>
              <a:ext cx="335021" cy="0"/>
            </a:xfrm>
            <a:prstGeom prst="straightConnector1">
              <a:avLst/>
            </a:prstGeom>
            <a:ln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67" name="TextBox 11"/>
            <p:cNvSpPr txBox="1">
              <a:spLocks noChangeArrowheads="1"/>
            </p:cNvSpPr>
            <p:nvPr/>
          </p:nvSpPr>
          <p:spPr bwMode="auto">
            <a:xfrm>
              <a:off x="2771803" y="4697296"/>
              <a:ext cx="432048" cy="33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i="1">
                  <a:solidFill>
                    <a:schemeClr val="bg1"/>
                  </a:solidFill>
                  <a:latin typeface="Cambria Math" pitchFamily="18" charset="0"/>
                </a:rPr>
                <a:t>R</a:t>
              </a:r>
              <a:r>
                <a:rPr lang="ru-RU" i="1" baseline="-25000">
                  <a:solidFill>
                    <a:schemeClr val="bg1"/>
                  </a:solidFill>
                  <a:latin typeface="Cambria Math" pitchFamily="18" charset="0"/>
                </a:rPr>
                <a:t>з</a:t>
              </a:r>
            </a:p>
          </p:txBody>
        </p:sp>
        <p:sp>
          <p:nvSpPr>
            <p:cNvPr id="15368" name="TextBox 14"/>
            <p:cNvSpPr txBox="1">
              <a:spLocks noChangeArrowheads="1"/>
            </p:cNvSpPr>
            <p:nvPr/>
          </p:nvSpPr>
          <p:spPr bwMode="auto">
            <a:xfrm>
              <a:off x="3378550" y="4716068"/>
              <a:ext cx="395688" cy="33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i="1">
                  <a:solidFill>
                    <a:schemeClr val="bg1"/>
                  </a:solidFill>
                  <a:latin typeface="Cambria Math" pitchFamily="18" charset="0"/>
                </a:rPr>
                <a:t>h</a:t>
              </a:r>
              <a:endParaRPr lang="ru-RU" i="1" baseline="-25000">
                <a:solidFill>
                  <a:schemeClr val="bg1"/>
                </a:solidFill>
                <a:latin typeface="Cambria Math" pitchFamily="18" charset="0"/>
              </a:endParaRPr>
            </a:p>
          </p:txBody>
        </p:sp>
      </p:grpSp>
      <p:sp>
        <p:nvSpPr>
          <p:cNvPr id="17" name="Прямоугольник 1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211960" y="2793812"/>
            <a:ext cx="4608512" cy="2497992"/>
          </a:xfrm>
          <a:prstGeom prst="rect">
            <a:avLst/>
          </a:prstGeom>
          <a:blipFill rotWithShape="1">
            <a:blip r:embed="rId3"/>
            <a:stretch>
              <a:fillRect l="-794" t="-732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2"/>
          <p:cNvSpPr>
            <a:spLocks noChangeArrowheads="1"/>
          </p:cNvSpPr>
          <p:nvPr/>
        </p:nvSpPr>
        <p:spPr bwMode="auto">
          <a:xfrm>
            <a:off x="323850" y="404813"/>
            <a:ext cx="8569325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Первый искусственный спутник Земли запустили лишь через два с половиной столетия после открытия Ньютона</a:t>
            </a:r>
            <a:r>
              <a:rPr lang="en-US"/>
              <a:t> </a:t>
            </a:r>
            <a:r>
              <a:rPr lang="ru-RU"/>
              <a:t>– 4 октября 1957 г. </a:t>
            </a:r>
          </a:p>
          <a:p>
            <a:pPr algn="ctr">
              <a:spcBef>
                <a:spcPts val="600"/>
              </a:spcBef>
            </a:pPr>
            <a:r>
              <a:rPr lang="ru-RU"/>
              <a:t>Этот день называют </a:t>
            </a:r>
            <a:r>
              <a:rPr lang="ru-RU" i="1">
                <a:solidFill>
                  <a:srgbClr val="C00000"/>
                </a:solidFill>
              </a:rPr>
              <a:t>началом космической эры человечества</a:t>
            </a:r>
            <a:r>
              <a:rPr lang="ru-RU"/>
              <a:t>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700213"/>
            <a:ext cx="604837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Прямоугольник 2"/>
          <p:cNvSpPr>
            <a:spLocks noChangeArrowheads="1"/>
          </p:cNvSpPr>
          <p:nvPr/>
        </p:nvSpPr>
        <p:spPr bwMode="auto">
          <a:xfrm>
            <a:off x="107950" y="188913"/>
            <a:ext cx="88566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>
                <a:solidFill>
                  <a:srgbClr val="C00000"/>
                </a:solidFill>
              </a:rPr>
              <a:t>12 апреля 1961 года советский космонавт Юрий Алексеевич Гагарин </a:t>
            </a:r>
          </a:p>
          <a:p>
            <a:pPr algn="ctr"/>
            <a:r>
              <a:rPr lang="ru-RU" sz="1800" b="1">
                <a:solidFill>
                  <a:srgbClr val="C00000"/>
                </a:solidFill>
              </a:rPr>
              <a:t>на корабле «Восток-1» совершил первый полет человека в космос. </a:t>
            </a:r>
          </a:p>
          <a:p>
            <a:pPr algn="ctr"/>
            <a:r>
              <a:rPr lang="ru-RU" sz="1800"/>
              <a:t>В ознаменование этого памятного события отмечается День космонавтики.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206500"/>
            <a:ext cx="6808787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угольник 2"/>
          <p:cNvSpPr>
            <a:spLocks noChangeArrowheads="1"/>
          </p:cNvSpPr>
          <p:nvPr/>
        </p:nvSpPr>
        <p:spPr bwMode="auto">
          <a:xfrm>
            <a:off x="107950" y="188913"/>
            <a:ext cx="89281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1800"/>
              <a:t>Эпоха изучения единственного естественного спутника Земли Луны космическими средствами началась 2 января 1959 года, когда в Советском Союзе был произведен запуск автоматической межпланетной станции (АМС) "Луна-1" – первого космического аппарата, отправленного в сторону Луны. </a:t>
            </a:r>
          </a:p>
        </p:txBody>
      </p:sp>
      <p:sp>
        <p:nvSpPr>
          <p:cNvPr id="18434" name="Прямоугольник 3"/>
          <p:cNvSpPr>
            <a:spLocks noChangeArrowheads="1"/>
          </p:cNvSpPr>
          <p:nvPr/>
        </p:nvSpPr>
        <p:spPr bwMode="auto">
          <a:xfrm>
            <a:off x="179388" y="5776913"/>
            <a:ext cx="51847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</a:rPr>
              <a:t>Сблизившись с Луной, станция прошла от нее на расстоянии около шести тысяч километров и стала первым в мире искусственным спутником Солнца. </a:t>
            </a:r>
          </a:p>
        </p:txBody>
      </p:sp>
      <p:grpSp>
        <p:nvGrpSpPr>
          <p:cNvPr id="18435" name="Группа 1"/>
          <p:cNvGrpSpPr>
            <a:grpSpLocks/>
          </p:cNvGrpSpPr>
          <p:nvPr/>
        </p:nvGrpSpPr>
        <p:grpSpPr bwMode="auto">
          <a:xfrm>
            <a:off x="1476375" y="1557338"/>
            <a:ext cx="3095625" cy="4051300"/>
            <a:chOff x="755576" y="1574831"/>
            <a:chExt cx="3744416" cy="4742927"/>
          </a:xfrm>
        </p:grpSpPr>
        <p:pic>
          <p:nvPicPr>
            <p:cNvPr id="18437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55576" y="1574831"/>
              <a:ext cx="3744416" cy="4742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38" name="Прямоугольник 4"/>
            <p:cNvSpPr>
              <a:spLocks noChangeArrowheads="1"/>
            </p:cNvSpPr>
            <p:nvPr/>
          </p:nvSpPr>
          <p:spPr bwMode="auto">
            <a:xfrm>
              <a:off x="755576" y="5577779"/>
              <a:ext cx="374441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>
                  <a:solidFill>
                    <a:schemeClr val="bg1"/>
                  </a:solidFill>
                </a:rPr>
                <a:t>АМС «Луна-1», первой в мире достигшая второй космической скорости и покинувшая зону притяжения Земли.</a:t>
              </a:r>
            </a:p>
          </p:txBody>
        </p:sp>
      </p:grp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1376363"/>
            <a:ext cx="3138487" cy="520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2"/>
          <p:cNvSpPr>
            <a:spLocks noChangeArrowheads="1"/>
          </p:cNvSpPr>
          <p:nvPr/>
        </p:nvSpPr>
        <p:spPr bwMode="auto">
          <a:xfrm>
            <a:off x="0" y="188913"/>
            <a:ext cx="91440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/>
              <a:t>20 июля лунный модуль «Аполлон-11» прилунился в Море Спокойствия. </a:t>
            </a:r>
          </a:p>
          <a:p>
            <a:pPr algn="ctr"/>
            <a:r>
              <a:rPr lang="ru-RU" sz="1800"/>
              <a:t>Нил Армстронг спустился на поверхность Луны 21 июля 1969 года, </a:t>
            </a:r>
          </a:p>
          <a:p>
            <a:pPr algn="ctr"/>
            <a:r>
              <a:rPr lang="ru-RU" sz="1800"/>
              <a:t>совершив первую в истории человечества высадку на Луну. </a:t>
            </a:r>
          </a:p>
        </p:txBody>
      </p:sp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6175" y="3244850"/>
            <a:ext cx="51847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59" name="Группа 3"/>
          <p:cNvGrpSpPr>
            <a:grpSpLocks/>
          </p:cNvGrpSpPr>
          <p:nvPr/>
        </p:nvGrpSpPr>
        <p:grpSpPr bwMode="auto">
          <a:xfrm>
            <a:off x="395288" y="1295400"/>
            <a:ext cx="3149600" cy="2495550"/>
            <a:chOff x="265701" y="1295214"/>
            <a:chExt cx="3148882" cy="2495550"/>
          </a:xfrm>
        </p:grpSpPr>
        <p:pic>
          <p:nvPicPr>
            <p:cNvPr id="1946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1333" y="1295214"/>
              <a:ext cx="3143250" cy="2495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7" name="Прямоугольник 1"/>
            <p:cNvSpPr>
              <a:spLocks noChangeArrowheads="1"/>
            </p:cNvSpPr>
            <p:nvPr/>
          </p:nvSpPr>
          <p:spPr bwMode="auto">
            <a:xfrm>
              <a:off x="265701" y="1295214"/>
              <a:ext cx="314888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>
                  <a:solidFill>
                    <a:schemeClr val="bg1"/>
                  </a:solidFill>
                </a:rPr>
                <a:t>Командный и служебный отсеки «Аполлона» на лунной орбите.</a:t>
              </a:r>
            </a:p>
          </p:txBody>
        </p:sp>
      </p:grpSp>
      <p:grpSp>
        <p:nvGrpSpPr>
          <p:cNvPr id="19460" name="Группа 5"/>
          <p:cNvGrpSpPr>
            <a:grpSpLocks/>
          </p:cNvGrpSpPr>
          <p:nvPr/>
        </p:nvGrpSpPr>
        <p:grpSpPr bwMode="auto">
          <a:xfrm>
            <a:off x="401638" y="3846513"/>
            <a:ext cx="3143250" cy="2638425"/>
            <a:chOff x="299057" y="4077072"/>
            <a:chExt cx="3143250" cy="2638425"/>
          </a:xfrm>
        </p:grpSpPr>
        <p:pic>
          <p:nvPicPr>
            <p:cNvPr id="19464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9057" y="4077072"/>
              <a:ext cx="3143250" cy="263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5" name="Прямоугольник 4"/>
            <p:cNvSpPr>
              <a:spLocks noChangeArrowheads="1"/>
            </p:cNvSpPr>
            <p:nvPr/>
          </p:nvSpPr>
          <p:spPr bwMode="auto">
            <a:xfrm>
              <a:off x="299057" y="6253832"/>
              <a:ext cx="3143250" cy="461665"/>
            </a:xfrm>
            <a:prstGeom prst="rect">
              <a:avLst/>
            </a:prstGeom>
            <a:solidFill>
              <a:schemeClr val="bg1">
                <a:alpha val="43137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/>
                <a:t>Лунный модуль «Аполлона» на поверхности Луны.</a:t>
              </a:r>
            </a:p>
          </p:txBody>
        </p:sp>
      </p:grpSp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3925" y="1284288"/>
            <a:ext cx="2982913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686175" y="2543175"/>
            <a:ext cx="2317750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Экипаж Аполлон-11: </a:t>
            </a:r>
          </a:p>
          <a:p>
            <a:pPr algn="r"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Нил 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Армстронг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, </a:t>
            </a:r>
          </a:p>
          <a:p>
            <a:pPr algn="r"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Майкл Коллинз, Базз 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Олдрин.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13138" y="1284288"/>
            <a:ext cx="2498725" cy="11684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dirty="0">
                <a:cs typeface="+mn-cs"/>
              </a:rPr>
              <a:t>«Это один маленький шаг для человека, но гигантский скачок для всего человечества</a:t>
            </a:r>
            <a:r>
              <a:rPr lang="ru-RU" sz="1400" dirty="0">
                <a:cs typeface="+mn-cs"/>
              </a:rPr>
              <a:t>»</a:t>
            </a:r>
          </a:p>
          <a:p>
            <a:pPr algn="r">
              <a:defRPr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cs typeface="+mn-cs"/>
              </a:rPr>
              <a:t>Нил Армстронг</a:t>
            </a:r>
            <a:endParaRPr lang="ru-RU" sz="1200" i="1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2"/>
          <p:cNvSpPr>
            <a:spLocks noChangeArrowheads="1"/>
          </p:cNvSpPr>
          <p:nvPr/>
        </p:nvSpPr>
        <p:spPr bwMode="auto">
          <a:xfrm>
            <a:off x="107950" y="188913"/>
            <a:ext cx="8785225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/>
              <a:t>17 ноября 1970 года на поверхность Луны советской межпланетной станцией "Луна-17" был доставлен первый лунный самоходный аппарат "Луноход-1", предназначенный для комплексных исследований лунной поверхности. </a:t>
            </a:r>
          </a:p>
          <a:p>
            <a:pPr algn="ctr">
              <a:spcBef>
                <a:spcPts val="600"/>
              </a:spcBef>
            </a:pPr>
            <a:r>
              <a:rPr lang="ru-RU" sz="1800"/>
              <a:t>Начался новый этап в исследовании естественного спутника Земли автоматическими аппаратами.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916113"/>
            <a:ext cx="6769100" cy="383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870200" y="5810250"/>
            <a:ext cx="3141663" cy="277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Лунный 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самоходный аппарат "Луноход-1"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2"/>
          <p:cNvSpPr>
            <a:spLocks noChangeArrowheads="1"/>
          </p:cNvSpPr>
          <p:nvPr/>
        </p:nvSpPr>
        <p:spPr bwMode="auto">
          <a:xfrm>
            <a:off x="179388" y="115888"/>
            <a:ext cx="88566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/>
              <a:t>Искусственные спутники самого различного устройства и назначения заняли важное место в нашей повседневной жизни. Они обеспечивают непрерывный мониторинг погоды и других природных явлений, трансляции телевидения и т. п. </a:t>
            </a:r>
          </a:p>
        </p:txBody>
      </p:sp>
      <p:sp>
        <p:nvSpPr>
          <p:cNvPr id="21506" name="TextBox 9"/>
          <p:cNvSpPr txBox="1">
            <a:spLocks noChangeArrowheads="1"/>
          </p:cNvSpPr>
          <p:nvPr/>
        </p:nvSpPr>
        <p:spPr bwMode="auto">
          <a:xfrm>
            <a:off x="5191125" y="6453188"/>
            <a:ext cx="11525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solidFill>
                  <a:schemeClr val="bg1"/>
                </a:solidFill>
              </a:rPr>
              <a:t>Спутники</a:t>
            </a:r>
          </a:p>
        </p:txBody>
      </p:sp>
      <p:grpSp>
        <p:nvGrpSpPr>
          <p:cNvPr id="21507" name="Группа 5"/>
          <p:cNvGrpSpPr>
            <a:grpSpLocks/>
          </p:cNvGrpSpPr>
          <p:nvPr/>
        </p:nvGrpSpPr>
        <p:grpSpPr bwMode="auto">
          <a:xfrm>
            <a:off x="177800" y="1039813"/>
            <a:ext cx="8797925" cy="5695950"/>
            <a:chOff x="177217" y="1040234"/>
            <a:chExt cx="8799103" cy="5695771"/>
          </a:xfrm>
        </p:grpSpPr>
        <p:pic>
          <p:nvPicPr>
            <p:cNvPr id="21508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7217" y="1056340"/>
              <a:ext cx="2728079" cy="1674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09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42172" y="1056340"/>
              <a:ext cx="3313333" cy="3170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0" name="TextBox 4"/>
            <p:cNvSpPr txBox="1">
              <a:spLocks noChangeArrowheads="1"/>
            </p:cNvSpPr>
            <p:nvPr/>
          </p:nvSpPr>
          <p:spPr bwMode="auto">
            <a:xfrm>
              <a:off x="7350142" y="1040234"/>
              <a:ext cx="156252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200">
                  <a:solidFill>
                    <a:schemeClr val="bg1"/>
                  </a:solidFill>
                </a:rPr>
                <a:t>Станция «Мир»</a:t>
              </a:r>
            </a:p>
          </p:txBody>
        </p:sp>
        <p:pic>
          <p:nvPicPr>
            <p:cNvPr id="21511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668034" y="4157189"/>
              <a:ext cx="3308286" cy="2578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2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07590" y="1056340"/>
              <a:ext cx="2760443" cy="1674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3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87322" y="2730816"/>
              <a:ext cx="5480711" cy="4000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2"/>
          <p:cNvSpPr>
            <a:spLocks noChangeArrowheads="1"/>
          </p:cNvSpPr>
          <p:nvPr/>
        </p:nvSpPr>
        <p:spPr bwMode="auto">
          <a:xfrm>
            <a:off x="539750" y="188913"/>
            <a:ext cx="80391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/>
              <a:t>Спутниковая навигационная система </a:t>
            </a:r>
            <a:r>
              <a:rPr lang="ru-RU" sz="1800">
                <a:solidFill>
                  <a:srgbClr val="C00000"/>
                </a:solidFill>
              </a:rPr>
              <a:t>ГЛОНАСС</a:t>
            </a:r>
            <a:r>
              <a:rPr lang="ru-RU" sz="1800"/>
              <a:t> </a:t>
            </a:r>
          </a:p>
          <a:p>
            <a:pPr algn="ctr"/>
            <a:r>
              <a:rPr lang="ru-RU" sz="1800"/>
              <a:t>позволяет в любой момент с высокой степенью точности определить, </a:t>
            </a:r>
          </a:p>
          <a:p>
            <a:pPr algn="ctr"/>
            <a:r>
              <a:rPr lang="ru-RU" sz="1800"/>
              <a:t>в какой точке Земли каждый из нас находится. 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700213"/>
            <a:ext cx="6624638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Прямоугольник 2"/>
          <p:cNvSpPr>
            <a:spLocks noChangeArrowheads="1"/>
          </p:cNvSpPr>
          <p:nvPr/>
        </p:nvSpPr>
        <p:spPr bwMode="auto">
          <a:xfrm>
            <a:off x="328613" y="3995738"/>
            <a:ext cx="86360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ru-RU"/>
              <a:t>Скорость движения Земли по орбите составляет около 30 км/с. </a:t>
            </a:r>
          </a:p>
          <a:p>
            <a:pPr>
              <a:spcBef>
                <a:spcPts val="600"/>
              </a:spcBef>
            </a:pPr>
            <a:r>
              <a:rPr lang="ru-RU"/>
              <a:t>Если геометрическая сумма скорости космического аппарата, которую ему сообщили при запуске, и скорости Земли будет больше этой величины, то КА будет двигаться по орбите, лежащей за пределами земной орбиты. </a:t>
            </a:r>
          </a:p>
          <a:p>
            <a:pPr>
              <a:spcBef>
                <a:spcPts val="600"/>
              </a:spcBef>
            </a:pPr>
            <a:r>
              <a:rPr lang="ru-RU"/>
              <a:t>Если меньше – внутри ее. </a:t>
            </a:r>
          </a:p>
          <a:p>
            <a:pPr>
              <a:spcBef>
                <a:spcPts val="600"/>
              </a:spcBef>
            </a:pPr>
            <a:r>
              <a:rPr lang="ru-RU"/>
              <a:t>Энергетические затраты будут наименьшими, если КА достигнет орбиты планеты при своем максимальном удалении от Солнца – в афелии.</a:t>
            </a:r>
          </a:p>
          <a:p>
            <a:pPr>
              <a:spcBef>
                <a:spcPts val="600"/>
              </a:spcBef>
            </a:pPr>
            <a:r>
              <a:rPr lang="ru-RU"/>
              <a:t>Начальная скорость и день запуска КА должны быть выбраны таким образом, чтобы КА и планета, двигаясь каждый по своей орбите, одновременно подошли к точке встречи. </a:t>
            </a:r>
          </a:p>
        </p:txBody>
      </p:sp>
      <p:sp>
        <p:nvSpPr>
          <p:cNvPr id="23554" name="Прямоугольник 3"/>
          <p:cNvSpPr>
            <a:spLocks noChangeArrowheads="1"/>
          </p:cNvSpPr>
          <p:nvPr/>
        </p:nvSpPr>
        <p:spPr bwMode="auto">
          <a:xfrm>
            <a:off x="250825" y="188913"/>
            <a:ext cx="87137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>
                <a:solidFill>
                  <a:srgbClr val="C00000"/>
                </a:solidFill>
              </a:rPr>
              <a:t>Космические аппараты (КА), которые направляются к Луне и планетам, испытывают притяжение со стороны Солнца и согласно законам Кеплера </a:t>
            </a:r>
          </a:p>
          <a:p>
            <a:pPr algn="ctr"/>
            <a:r>
              <a:rPr lang="ru-RU" sz="1800">
                <a:solidFill>
                  <a:srgbClr val="C00000"/>
                </a:solidFill>
              </a:rPr>
              <a:t>так же, как и сами планеты, движутся по эллипсам. 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290638"/>
            <a:ext cx="3557588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940425" y="3440113"/>
            <a:ext cx="12525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АМС «Марс-2»</a:t>
            </a:r>
          </a:p>
        </p:txBody>
      </p:sp>
      <p:grpSp>
        <p:nvGrpSpPr>
          <p:cNvPr id="23557" name="Группа 4"/>
          <p:cNvGrpSpPr>
            <a:grpSpLocks/>
          </p:cNvGrpSpPr>
          <p:nvPr/>
        </p:nvGrpSpPr>
        <p:grpSpPr bwMode="auto">
          <a:xfrm>
            <a:off x="358775" y="1268413"/>
            <a:ext cx="3455988" cy="2516187"/>
            <a:chOff x="328358" y="1432206"/>
            <a:chExt cx="3455951" cy="2515756"/>
          </a:xfrm>
        </p:grpSpPr>
        <p:pic>
          <p:nvPicPr>
            <p:cNvPr id="23558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8358" y="1432206"/>
              <a:ext cx="3455951" cy="2515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9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06470" y="1860046"/>
              <a:ext cx="235994" cy="14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0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55150" y="2661490"/>
              <a:ext cx="235994" cy="14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1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83678" y="3503895"/>
              <a:ext cx="235994" cy="14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угольник 1"/>
          <p:cNvSpPr>
            <a:spLocks noChangeArrowheads="1"/>
          </p:cNvSpPr>
          <p:nvPr/>
        </p:nvSpPr>
        <p:spPr bwMode="auto">
          <a:xfrm>
            <a:off x="-3175" y="526415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>
                <a:solidFill>
                  <a:srgbClr val="002060"/>
                </a:solidFill>
              </a:rPr>
              <a:t>Большие оси эллипсов проходят через Солнце, которое находится в одном из фокусов.</a:t>
            </a:r>
          </a:p>
        </p:txBody>
      </p:sp>
      <p:sp>
        <p:nvSpPr>
          <p:cNvPr id="25602" name="Прямоугольник 2"/>
          <p:cNvSpPr>
            <a:spLocks noChangeArrowheads="1"/>
          </p:cNvSpPr>
          <p:nvPr/>
        </p:nvSpPr>
        <p:spPr bwMode="auto">
          <a:xfrm>
            <a:off x="-3175" y="4652963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1800">
                <a:solidFill>
                  <a:srgbClr val="000000"/>
                </a:solidFill>
              </a:rPr>
              <a:t>Для внутренней планеты встреча с КА должна произойти в перигелии его орбиты. Такие траектории полетов называются </a:t>
            </a:r>
            <a:r>
              <a:rPr lang="ru-RU" sz="1800" i="1">
                <a:solidFill>
                  <a:srgbClr val="C00000"/>
                </a:solidFill>
              </a:rPr>
              <a:t>полуэллиптическими</a:t>
            </a:r>
            <a:r>
              <a:rPr lang="ru-RU" sz="1800">
                <a:solidFill>
                  <a:srgbClr val="000000"/>
                </a:solidFill>
              </a:rPr>
              <a:t>. 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285875"/>
            <a:ext cx="3179762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443538" y="3543300"/>
            <a:ext cx="3021012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Автоматическая межпланетная станция (АМС) «Венера-9»</a:t>
            </a:r>
          </a:p>
        </p:txBody>
      </p:sp>
      <p:grpSp>
        <p:nvGrpSpPr>
          <p:cNvPr id="25605" name="Группа 12"/>
          <p:cNvGrpSpPr>
            <a:grpSpLocks/>
          </p:cNvGrpSpPr>
          <p:nvPr/>
        </p:nvGrpSpPr>
        <p:grpSpPr bwMode="auto">
          <a:xfrm>
            <a:off x="684213" y="1287463"/>
            <a:ext cx="4175125" cy="3005137"/>
            <a:chOff x="450727" y="2100599"/>
            <a:chExt cx="4748941" cy="3597231"/>
          </a:xfrm>
        </p:grpSpPr>
        <p:grpSp>
          <p:nvGrpSpPr>
            <p:cNvPr id="25607" name="Группа 7"/>
            <p:cNvGrpSpPr>
              <a:grpSpLocks/>
            </p:cNvGrpSpPr>
            <p:nvPr/>
          </p:nvGrpSpPr>
          <p:grpSpPr bwMode="auto">
            <a:xfrm>
              <a:off x="450727" y="2100599"/>
              <a:ext cx="4748941" cy="3597231"/>
              <a:chOff x="2411760" y="2723345"/>
              <a:chExt cx="3962400" cy="2895600"/>
            </a:xfrm>
          </p:grpSpPr>
          <p:grpSp>
            <p:nvGrpSpPr>
              <p:cNvPr id="25611" name="Группа 4"/>
              <p:cNvGrpSpPr>
                <a:grpSpLocks/>
              </p:cNvGrpSpPr>
              <p:nvPr/>
            </p:nvGrpSpPr>
            <p:grpSpPr bwMode="auto">
              <a:xfrm>
                <a:off x="2411760" y="2723345"/>
                <a:ext cx="3962400" cy="2895600"/>
                <a:chOff x="2411760" y="2723345"/>
                <a:chExt cx="3962400" cy="2895600"/>
              </a:xfrm>
            </p:grpSpPr>
            <p:pic>
              <p:nvPicPr>
                <p:cNvPr id="25616" name="Picture 2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411760" y="2723345"/>
                  <a:ext cx="3962400" cy="2895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617" name="Picture 2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4067944" y="4149080"/>
                  <a:ext cx="371067" cy="3824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7" name="Овал 6"/>
              <p:cNvSpPr/>
              <p:nvPr/>
            </p:nvSpPr>
            <p:spPr>
              <a:xfrm>
                <a:off x="5292410" y="4292751"/>
                <a:ext cx="72318" cy="71892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3452831" y="3529463"/>
                <a:ext cx="70811" cy="71893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0" name="Овал 9"/>
              <p:cNvSpPr/>
              <p:nvPr/>
            </p:nvSpPr>
            <p:spPr>
              <a:xfrm>
                <a:off x="4787693" y="4292751"/>
                <a:ext cx="72318" cy="85660"/>
              </a:xfrm>
              <a:prstGeom prst="ellipse">
                <a:avLst/>
              </a:prstGeom>
              <a:solidFill>
                <a:srgbClr val="FFC000"/>
              </a:solidFill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3636638" y="4292751"/>
                <a:ext cx="70811" cy="85660"/>
              </a:xfrm>
              <a:prstGeom prst="ellipse">
                <a:avLst/>
              </a:prstGeom>
              <a:solidFill>
                <a:srgbClr val="FFC000"/>
              </a:solidFill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  <p:pic>
          <p:nvPicPr>
            <p:cNvPr id="25608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12722" y="3870015"/>
              <a:ext cx="266446" cy="202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9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70934" y="3847758"/>
              <a:ext cx="266446" cy="202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0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101029" y="3151088"/>
              <a:ext cx="266446" cy="202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606" name="Прямоугольник 18"/>
          <p:cNvSpPr>
            <a:spLocks noChangeArrowheads="1"/>
          </p:cNvSpPr>
          <p:nvPr/>
        </p:nvSpPr>
        <p:spPr bwMode="auto">
          <a:xfrm>
            <a:off x="250825" y="188913"/>
            <a:ext cx="87137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>
                <a:solidFill>
                  <a:srgbClr val="C00000"/>
                </a:solidFill>
              </a:rPr>
              <a:t>Космические аппараты (КА), которые направляются к Луне и планетам, испытывают притяжение со стороны Солнца и согласно законам Кеплера </a:t>
            </a:r>
          </a:p>
          <a:p>
            <a:pPr algn="ctr"/>
            <a:r>
              <a:rPr lang="ru-RU" sz="1800">
                <a:solidFill>
                  <a:srgbClr val="C00000"/>
                </a:solidFill>
              </a:rPr>
              <a:t>так же, как и сами планеты, движутся по эллипсам.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1268413"/>
            <a:ext cx="44005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Прямоугольник 3"/>
          <p:cNvSpPr>
            <a:spLocks noChangeArrowheads="1"/>
          </p:cNvSpPr>
          <p:nvPr/>
        </p:nvSpPr>
        <p:spPr bwMode="auto">
          <a:xfrm>
            <a:off x="179388" y="115888"/>
            <a:ext cx="8785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/>
              <a:t>Конструкция и оборудование современных КА обеспечивают возможность совершения ими весьма сложных маневров – выход на орбиту спутника планеты, посадка на планету, передвижение по ее поверхности и т. п.</a:t>
            </a:r>
          </a:p>
        </p:txBody>
      </p:sp>
      <p:sp>
        <p:nvSpPr>
          <p:cNvPr id="26627" name="Прямоугольник 2"/>
          <p:cNvSpPr>
            <a:spLocks noChangeArrowheads="1"/>
          </p:cNvSpPr>
          <p:nvPr/>
        </p:nvSpPr>
        <p:spPr bwMode="auto">
          <a:xfrm>
            <a:off x="330200" y="1268413"/>
            <a:ext cx="4386263" cy="277812"/>
          </a:xfrm>
          <a:prstGeom prst="rect">
            <a:avLst/>
          </a:prstGeom>
          <a:solidFill>
            <a:schemeClr val="bg1">
              <a:alpha val="52156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Советский зонд АМС «Венера 13» (1982) </a:t>
            </a:r>
          </a:p>
        </p:txBody>
      </p:sp>
      <p:grpSp>
        <p:nvGrpSpPr>
          <p:cNvPr id="26628" name="Группа 1"/>
          <p:cNvGrpSpPr>
            <a:grpSpLocks/>
          </p:cNvGrpSpPr>
          <p:nvPr/>
        </p:nvGrpSpPr>
        <p:grpSpPr bwMode="auto">
          <a:xfrm>
            <a:off x="307975" y="3644900"/>
            <a:ext cx="4408488" cy="3024188"/>
            <a:chOff x="317412" y="3497186"/>
            <a:chExt cx="3892886" cy="2433054"/>
          </a:xfrm>
        </p:grpSpPr>
        <p:pic>
          <p:nvPicPr>
            <p:cNvPr id="26635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7412" y="3497186"/>
              <a:ext cx="3892886" cy="2433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6" name="Прямоугольник 8"/>
            <p:cNvSpPr>
              <a:spLocks noChangeArrowheads="1"/>
            </p:cNvSpPr>
            <p:nvPr/>
          </p:nvSpPr>
          <p:spPr bwMode="auto">
            <a:xfrm>
              <a:off x="317422" y="5649418"/>
              <a:ext cx="3886760" cy="222843"/>
            </a:xfrm>
            <a:prstGeom prst="rect">
              <a:avLst/>
            </a:prstGeom>
            <a:solidFill>
              <a:schemeClr val="bg1">
                <a:alpha val="36862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/>
                <a:t>Марсоход «</a:t>
              </a:r>
              <a:r>
                <a:rPr lang="en-US" sz="1200"/>
                <a:t>Curiosity</a:t>
              </a:r>
              <a:r>
                <a:rPr lang="ru-RU" sz="1200"/>
                <a:t>»</a:t>
              </a:r>
            </a:p>
          </p:txBody>
        </p:sp>
      </p:grpSp>
      <p:grpSp>
        <p:nvGrpSpPr>
          <p:cNvPr id="26629" name="Группа 6"/>
          <p:cNvGrpSpPr>
            <a:grpSpLocks/>
          </p:cNvGrpSpPr>
          <p:nvPr/>
        </p:nvGrpSpPr>
        <p:grpSpPr bwMode="auto">
          <a:xfrm>
            <a:off x="4787900" y="1268413"/>
            <a:ext cx="4040188" cy="2305050"/>
            <a:chOff x="5004048" y="1340768"/>
            <a:chExt cx="3669179" cy="1944216"/>
          </a:xfrm>
        </p:grpSpPr>
        <p:pic>
          <p:nvPicPr>
            <p:cNvPr id="26633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04048" y="1340768"/>
              <a:ext cx="3661806" cy="194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4" name="Прямоугольник 10"/>
            <p:cNvSpPr>
              <a:spLocks noChangeArrowheads="1"/>
            </p:cNvSpPr>
            <p:nvPr/>
          </p:nvSpPr>
          <p:spPr bwMode="auto">
            <a:xfrm>
              <a:off x="5011421" y="1340768"/>
              <a:ext cx="3661806" cy="233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>
                  <a:solidFill>
                    <a:schemeClr val="bg1"/>
                  </a:solidFill>
                </a:rPr>
                <a:t>КА «Кассини». 13 лет на орбите Сатурна. </a:t>
              </a:r>
            </a:p>
          </p:txBody>
        </p:sp>
      </p:grpSp>
      <p:grpSp>
        <p:nvGrpSpPr>
          <p:cNvPr id="26630" name="Группа 12"/>
          <p:cNvGrpSpPr>
            <a:grpSpLocks/>
          </p:cNvGrpSpPr>
          <p:nvPr/>
        </p:nvGrpSpPr>
        <p:grpSpPr bwMode="auto">
          <a:xfrm>
            <a:off x="4787900" y="3644900"/>
            <a:ext cx="4032250" cy="3022600"/>
            <a:chOff x="4788024" y="3645024"/>
            <a:chExt cx="4032448" cy="3022314"/>
          </a:xfrm>
        </p:grpSpPr>
        <p:pic>
          <p:nvPicPr>
            <p:cNvPr id="26631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04263" y="3645024"/>
              <a:ext cx="4016209" cy="3019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2" name="Прямоугольник 11"/>
            <p:cNvSpPr>
              <a:spLocks noChangeArrowheads="1"/>
            </p:cNvSpPr>
            <p:nvPr/>
          </p:nvSpPr>
          <p:spPr bwMode="auto">
            <a:xfrm>
              <a:off x="4788024" y="6205673"/>
              <a:ext cx="403244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200">
                  <a:solidFill>
                    <a:schemeClr val="bg1"/>
                  </a:solidFill>
                </a:rPr>
                <a:t>КА «Вояджер 1» покинул Солнечную систему.</a:t>
              </a:r>
            </a:p>
            <a:p>
              <a:pPr algn="r"/>
              <a:r>
                <a:rPr lang="ru-RU" sz="1200">
                  <a:solidFill>
                    <a:schemeClr val="bg1"/>
                  </a:solidFill>
                </a:rPr>
                <a:t>В космосе с 5 сентября 1977 года.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Прямоугольник 11"/>
          <p:cNvSpPr>
            <a:spLocks noChangeArrowheads="1"/>
          </p:cNvSpPr>
          <p:nvPr/>
        </p:nvSpPr>
        <p:spPr bwMode="auto">
          <a:xfrm>
            <a:off x="179388" y="273050"/>
            <a:ext cx="8928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>
                <a:solidFill>
                  <a:srgbClr val="C00000"/>
                </a:solidFill>
              </a:rPr>
              <a:t>Вопросы (с.80)</a:t>
            </a:r>
          </a:p>
        </p:txBody>
      </p:sp>
      <p:sp>
        <p:nvSpPr>
          <p:cNvPr id="27650" name="TextBox 5"/>
          <p:cNvSpPr txBox="1">
            <a:spLocks noChangeArrowheads="1"/>
          </p:cNvSpPr>
          <p:nvPr/>
        </p:nvSpPr>
        <p:spPr bwMode="auto">
          <a:xfrm>
            <a:off x="755650" y="1341438"/>
            <a:ext cx="7920038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i="1">
                <a:solidFill>
                  <a:srgbClr val="002060"/>
                </a:solidFill>
              </a:rPr>
              <a:t>5. По каким траекториям движутся космические аппараты к Луне? к планетам? </a:t>
            </a:r>
          </a:p>
          <a:p>
            <a:pPr>
              <a:spcBef>
                <a:spcPts val="600"/>
              </a:spcBef>
            </a:pPr>
            <a:r>
              <a:rPr lang="ru-RU" sz="2400" i="1">
                <a:solidFill>
                  <a:srgbClr val="002060"/>
                </a:solidFill>
              </a:rPr>
              <a:t>7*. Будут ли одинаковы периоды обращения искусственных спутников Земли и Луны, если эти спутники находятся на одинаковых расстояниях от них?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4851</TotalTime>
  <Words>614</Words>
  <Application>Microsoft Office PowerPoint</Application>
  <PresentationFormat>Экран (4:3)</PresentationFormat>
  <Paragraphs>55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 Math</vt:lpstr>
      <vt:lpstr>Тема Office</vt:lpstr>
      <vt:lpstr>ДВИЖЕНИЕ ИСКУССТВЕННЫХ СПУТНИКОВ И КОСМИЧЕСКИХ АППАРАТОВ В СОЛНЕЧНОЙ СИСТЕМЕ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 АСТРОНОМИИ</dc:title>
  <dc:creator>Victor</dc:creator>
  <cp:lastModifiedBy>User</cp:lastModifiedBy>
  <cp:revision>246</cp:revision>
  <dcterms:created xsi:type="dcterms:W3CDTF">2004-08-31T16:31:28Z</dcterms:created>
  <dcterms:modified xsi:type="dcterms:W3CDTF">2018-02-21T13:10:02Z</dcterms:modified>
</cp:coreProperties>
</file>